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7" r:id="rId7"/>
    <p:sldId id="275" r:id="rId8"/>
    <p:sldId id="280" r:id="rId9"/>
    <p:sldId id="276" r:id="rId10"/>
    <p:sldId id="278" r:id="rId11"/>
    <p:sldId id="270" r:id="rId12"/>
    <p:sldId id="272" r:id="rId13"/>
    <p:sldId id="273" r:id="rId14"/>
    <p:sldId id="274" r:id="rId15"/>
    <p:sldId id="279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73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2" autoAdjust="0"/>
    <p:restoredTop sz="72279" autoAdjust="0"/>
  </p:normalViewPr>
  <p:slideViewPr>
    <p:cSldViewPr>
      <p:cViewPr varScale="1">
        <p:scale>
          <a:sx n="84" d="100"/>
          <a:sy n="84" d="100"/>
        </p:scale>
        <p:origin x="28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1.58</c:v>
                </c:pt>
                <c:pt idx="1">
                  <c:v>1.87</c:v>
                </c:pt>
                <c:pt idx="2">
                  <c:v>1.82</c:v>
                </c:pt>
                <c:pt idx="3">
                  <c:v>2.34</c:v>
                </c:pt>
                <c:pt idx="4">
                  <c:v>2.5</c:v>
                </c:pt>
                <c:pt idx="5">
                  <c:v>2.65</c:v>
                </c:pt>
                <c:pt idx="6">
                  <c:v>2.8099999999999992</c:v>
                </c:pt>
                <c:pt idx="7">
                  <c:v>2.8499999999999992</c:v>
                </c:pt>
                <c:pt idx="8">
                  <c:v>3.29</c:v>
                </c:pt>
                <c:pt idx="9">
                  <c:v>3.32</c:v>
                </c:pt>
                <c:pt idx="10">
                  <c:v>3.4699999999999998</c:v>
                </c:pt>
                <c:pt idx="11">
                  <c:v>3.9299999999999997</c:v>
                </c:pt>
                <c:pt idx="12">
                  <c:v>3.86</c:v>
                </c:pt>
                <c:pt idx="13">
                  <c:v>3.84</c:v>
                </c:pt>
                <c:pt idx="14">
                  <c:v>4.34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Лист1!$D$2:$D$16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802352"/>
        <c:axId val="201802912"/>
        <c:axId val="0"/>
      </c:bar3DChart>
      <c:catAx>
        <c:axId val="20180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802912"/>
        <c:crosses val="autoZero"/>
        <c:auto val="1"/>
        <c:lblAlgn val="ctr"/>
        <c:lblOffset val="100"/>
        <c:noMultiLvlLbl val="0"/>
      </c:catAx>
      <c:valAx>
        <c:axId val="20180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180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D20E3-CE51-4883-A3EF-A90C8C7D0899}" type="doc">
      <dgm:prSet loTypeId="urn:microsoft.com/office/officeart/2008/layout/PictureStrip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7091D5-BC5B-4972-95D7-BEFD9069A0BF}">
      <dgm:prSet custT="1"/>
      <dgm:spPr/>
      <dgm:t>
        <a:bodyPr/>
        <a:lstStyle/>
        <a:p>
          <a:r>
            <a:rPr lang="ru-RU" sz="18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Метод: моделирования течений газов в сложных геометрических областях с учетом теплопереноса и химических реакций посредством использования параллельного решателя ANSYS </a:t>
          </a:r>
          <a:r>
            <a:rPr lang="ru-RU" sz="18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Fluent</a:t>
          </a:r>
          <a:r>
            <a:rPr lang="ru-RU" sz="18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 в 3D решателе.</a:t>
          </a:r>
        </a:p>
      </dgm:t>
    </dgm:pt>
    <dgm:pt modelId="{582304BB-E128-4E91-B35A-5BEA0206A89D}" type="parTrans" cxnId="{5379AB05-0D4A-466A-A163-A5A39825FA6C}">
      <dgm:prSet/>
      <dgm:spPr/>
      <dgm:t>
        <a:bodyPr/>
        <a:lstStyle/>
        <a:p>
          <a:endParaRPr lang="ru-RU"/>
        </a:p>
      </dgm:t>
    </dgm:pt>
    <dgm:pt modelId="{928E3499-79E6-4056-AAE5-ABE59D8E5F3C}" type="sibTrans" cxnId="{5379AB05-0D4A-466A-A163-A5A39825FA6C}">
      <dgm:prSet/>
      <dgm:spPr/>
      <dgm:t>
        <a:bodyPr/>
        <a:lstStyle/>
        <a:p>
          <a:endParaRPr lang="ru-RU"/>
        </a:p>
      </dgm:t>
    </dgm:pt>
    <dgm:pt modelId="{C8237399-5725-44C1-B4D8-4A6A242F7172}">
      <dgm:prSet custT="1"/>
      <dgm:spPr/>
      <dgm:t>
        <a:bodyPr/>
        <a:lstStyle/>
        <a:p>
          <a:pPr rtl="0"/>
          <a:r>
            <a:rPr lang="ru-RU" sz="18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Задачи: </a:t>
          </a:r>
        </a:p>
        <a:p>
          <a:pPr rtl="0"/>
          <a:r>
            <a:rPr lang="ru-RU" sz="1800" kern="1200" dirty="0" smtClean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►</a:t>
          </a:r>
          <a:r>
            <a:rPr lang="ru-RU" sz="18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Построить компьютерную модель рассматриваемой территории</a:t>
          </a:r>
        </a:p>
        <a:p>
          <a:r>
            <a:rPr lang="ru-RU" sz="1800" kern="1200" dirty="0" smtClean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►</a:t>
          </a:r>
          <a:r>
            <a:rPr lang="ru-RU" sz="18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Смоделировать рассеивание ЗВ в результате очагового возгорания </a:t>
          </a:r>
        </a:p>
        <a:p>
          <a:r>
            <a:rPr lang="ru-RU" sz="1800" kern="1200" dirty="0" smtClean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►</a:t>
          </a:r>
          <a:r>
            <a:rPr lang="ru-RU" sz="18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Оценить территорию поражения при заданных условиях</a:t>
          </a:r>
        </a:p>
      </dgm:t>
    </dgm:pt>
    <dgm:pt modelId="{E6F2AAB8-4239-4C31-896E-BFC0BDBE01A7}" type="sibTrans" cxnId="{4BE07F59-237B-4015-8BD3-DF75FFFA00A4}">
      <dgm:prSet/>
      <dgm:spPr/>
      <dgm:t>
        <a:bodyPr/>
        <a:lstStyle/>
        <a:p>
          <a:endParaRPr lang="ru-RU"/>
        </a:p>
      </dgm:t>
    </dgm:pt>
    <dgm:pt modelId="{08AE37AC-36C8-48C6-BADB-738DE4A41B0C}" type="parTrans" cxnId="{4BE07F59-237B-4015-8BD3-DF75FFFA00A4}">
      <dgm:prSet/>
      <dgm:spPr/>
      <dgm:t>
        <a:bodyPr/>
        <a:lstStyle/>
        <a:p>
          <a:endParaRPr lang="ru-RU"/>
        </a:p>
      </dgm:t>
    </dgm:pt>
    <dgm:pt modelId="{4375F35D-41F5-4A4B-80F6-6055417EC7C3}" type="pres">
      <dgm:prSet presAssocID="{3AED20E3-CE51-4883-A3EF-A90C8C7D08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581B2A-7E42-42F5-9230-3D3DE84433B3}" type="pres">
      <dgm:prSet presAssocID="{C8237399-5725-44C1-B4D8-4A6A242F7172}" presName="composite" presStyleCnt="0"/>
      <dgm:spPr/>
    </dgm:pt>
    <dgm:pt modelId="{F80E8B83-667B-4370-A8B0-3F0E26F4C29E}" type="pres">
      <dgm:prSet presAssocID="{C8237399-5725-44C1-B4D8-4A6A242F7172}" presName="rect1" presStyleLbl="trAlignAcc1" presStyleIdx="0" presStyleCnt="2" custScaleX="140531" custScaleY="143595" custLinFactNeighborX="-2" custLinFactNeighborY="-27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2FC46-BCB6-4A49-BF9D-61D60368666A}" type="pres">
      <dgm:prSet presAssocID="{C8237399-5725-44C1-B4D8-4A6A242F7172}" presName="rect2" presStyleLbl="fgImgPlace1" presStyleIdx="0" presStyleCnt="2" custScaleX="87138" custScaleY="52633" custLinFactNeighborX="-79389" custLinFactNeighborY="46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66BAFA5-E8A2-4906-83E8-115D9CC449E7}" type="pres">
      <dgm:prSet presAssocID="{E6F2AAB8-4239-4C31-896E-BFC0BDBE01A7}" presName="sibTrans" presStyleCnt="0"/>
      <dgm:spPr/>
    </dgm:pt>
    <dgm:pt modelId="{3090585B-D975-4D0C-AB3D-9F1EA2AFE329}" type="pres">
      <dgm:prSet presAssocID="{157091D5-BC5B-4972-95D7-BEFD9069A0BF}" presName="composite" presStyleCnt="0"/>
      <dgm:spPr/>
    </dgm:pt>
    <dgm:pt modelId="{13B7778A-B23D-4CBE-8762-41312954105C}" type="pres">
      <dgm:prSet presAssocID="{157091D5-BC5B-4972-95D7-BEFD9069A0BF}" presName="rect1" presStyleLbl="trAlignAcc1" presStyleIdx="1" presStyleCnt="2" custScaleX="140531" custScaleY="129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D6A3F-89D3-4B8F-987D-ECAE030B19C8}" type="pres">
      <dgm:prSet presAssocID="{157091D5-BC5B-4972-95D7-BEFD9069A0BF}" presName="rect2" presStyleLbl="fgImgPlace1" presStyleIdx="1" presStyleCnt="2" custScaleX="122144" custScaleY="72197" custLinFactX="-76523" custLinFactNeighborX="-100000" custLinFactNeighborY="1187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BE07F59-237B-4015-8BD3-DF75FFFA00A4}" srcId="{3AED20E3-CE51-4883-A3EF-A90C8C7D0899}" destId="{C8237399-5725-44C1-B4D8-4A6A242F7172}" srcOrd="0" destOrd="0" parTransId="{08AE37AC-36C8-48C6-BADB-738DE4A41B0C}" sibTransId="{E6F2AAB8-4239-4C31-896E-BFC0BDBE01A7}"/>
    <dgm:cxn modelId="{E44CF7AE-18A4-4626-B25C-A72FC369637C}" type="presOf" srcId="{157091D5-BC5B-4972-95D7-BEFD9069A0BF}" destId="{13B7778A-B23D-4CBE-8762-41312954105C}" srcOrd="0" destOrd="0" presId="urn:microsoft.com/office/officeart/2008/layout/PictureStrips"/>
    <dgm:cxn modelId="{A4589019-BF09-4BF8-B625-E3929F7B4998}" type="presOf" srcId="{C8237399-5725-44C1-B4D8-4A6A242F7172}" destId="{F80E8B83-667B-4370-A8B0-3F0E26F4C29E}" srcOrd="0" destOrd="0" presId="urn:microsoft.com/office/officeart/2008/layout/PictureStrips"/>
    <dgm:cxn modelId="{9610F358-8655-4C62-AB2D-7127670B17FA}" type="presOf" srcId="{3AED20E3-CE51-4883-A3EF-A90C8C7D0899}" destId="{4375F35D-41F5-4A4B-80F6-6055417EC7C3}" srcOrd="0" destOrd="0" presId="urn:microsoft.com/office/officeart/2008/layout/PictureStrips"/>
    <dgm:cxn modelId="{5379AB05-0D4A-466A-A163-A5A39825FA6C}" srcId="{3AED20E3-CE51-4883-A3EF-A90C8C7D0899}" destId="{157091D5-BC5B-4972-95D7-BEFD9069A0BF}" srcOrd="1" destOrd="0" parTransId="{582304BB-E128-4E91-B35A-5BEA0206A89D}" sibTransId="{928E3499-79E6-4056-AAE5-ABE59D8E5F3C}"/>
    <dgm:cxn modelId="{C24D7E12-67C8-4A50-A3B2-57903F19D434}" type="presParOf" srcId="{4375F35D-41F5-4A4B-80F6-6055417EC7C3}" destId="{29581B2A-7E42-42F5-9230-3D3DE84433B3}" srcOrd="0" destOrd="0" presId="urn:microsoft.com/office/officeart/2008/layout/PictureStrips"/>
    <dgm:cxn modelId="{DE3521E7-9C37-49B9-8112-8886A71C3ED3}" type="presParOf" srcId="{29581B2A-7E42-42F5-9230-3D3DE84433B3}" destId="{F80E8B83-667B-4370-A8B0-3F0E26F4C29E}" srcOrd="0" destOrd="0" presId="urn:microsoft.com/office/officeart/2008/layout/PictureStrips"/>
    <dgm:cxn modelId="{E533CC95-B357-4183-91FD-B4C54ACECF60}" type="presParOf" srcId="{29581B2A-7E42-42F5-9230-3D3DE84433B3}" destId="{E792FC46-BCB6-4A49-BF9D-61D60368666A}" srcOrd="1" destOrd="0" presId="urn:microsoft.com/office/officeart/2008/layout/PictureStrips"/>
    <dgm:cxn modelId="{C806454C-96BA-419C-ACEA-541FDD58E888}" type="presParOf" srcId="{4375F35D-41F5-4A4B-80F6-6055417EC7C3}" destId="{766BAFA5-E8A2-4906-83E8-115D9CC449E7}" srcOrd="1" destOrd="0" presId="urn:microsoft.com/office/officeart/2008/layout/PictureStrips"/>
    <dgm:cxn modelId="{D9FDBD63-877E-43A0-BCCA-CC0E43F2894D}" type="presParOf" srcId="{4375F35D-41F5-4A4B-80F6-6055417EC7C3}" destId="{3090585B-D975-4D0C-AB3D-9F1EA2AFE329}" srcOrd="2" destOrd="0" presId="urn:microsoft.com/office/officeart/2008/layout/PictureStrips"/>
    <dgm:cxn modelId="{26A78496-BA8E-48C7-A882-70AE4E322F5F}" type="presParOf" srcId="{3090585B-D975-4D0C-AB3D-9F1EA2AFE329}" destId="{13B7778A-B23D-4CBE-8762-41312954105C}" srcOrd="0" destOrd="0" presId="urn:microsoft.com/office/officeart/2008/layout/PictureStrips"/>
    <dgm:cxn modelId="{C70A9AE3-2C6E-4C09-A75B-7DD4B26C1989}" type="presParOf" srcId="{3090585B-D975-4D0C-AB3D-9F1EA2AFE329}" destId="{46AD6A3F-89D3-4B8F-987D-ECAE030B19C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51806-777C-4314-BA74-C73A01A01101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559E4-309D-4FD2-9FC2-E5B63BC3F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0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6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0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 были рассмотрены</a:t>
            </a:r>
            <a:r>
              <a:rPr lang="ru-RU" baseline="0" dirty="0" smtClean="0"/>
              <a:t> массовые концентрации веществ второго класса опасности: формальдегид и сероводород.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Формальдегид имеет ярко выраженные мутагенные свойства, действует как серьезный аллерген и раздражитель. Контакт человеческого организма со средой, содержащей это вещество, приводит к появлению рака дыхательных путей и других тяжелейших заболеваний вплоть до лейкемии.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Сероводород оказывает токсическое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воздействие на дыхательную систему 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сильное нейротоксическое воздействие на центральную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нервную систему.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16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следующих двух слайдах представлены зоны рассеивания формальдегида и сероводорода на различных расстояниях от очага возгорания (100,300,500,800 метров), а так же в горизонтальном сечении на высоте 200 и 300 м.  Максимальная концентрация формальдегида </a:t>
            </a:r>
            <a:r>
              <a:rPr lang="ru-RU" sz="1200" dirty="0" smtClean="0">
                <a:solidFill>
                  <a:schemeClr val="tx2"/>
                </a:solidFill>
              </a:rPr>
              <a:t>3,022</a:t>
            </a:r>
            <a:r>
              <a:rPr lang="en-US" sz="1200" dirty="0" smtClean="0">
                <a:solidFill>
                  <a:schemeClr val="tx2"/>
                </a:solidFill>
              </a:rPr>
              <a:t>e-</a:t>
            </a:r>
            <a:r>
              <a:rPr lang="ru-RU" sz="1200" dirty="0" smtClean="0">
                <a:solidFill>
                  <a:schemeClr val="tx2"/>
                </a:solidFill>
              </a:rPr>
              <a:t>6 кг/м3 - </a:t>
            </a:r>
            <a:r>
              <a:rPr lang="ru-RU" baseline="0" dirty="0" smtClean="0"/>
              <a:t> наблюдается на </a:t>
            </a:r>
            <a:r>
              <a:rPr lang="ru-RU" baseline="0" dirty="0" err="1" smtClean="0"/>
              <a:t>растоянии</a:t>
            </a:r>
            <a:r>
              <a:rPr lang="ru-RU" baseline="0" dirty="0" smtClean="0"/>
              <a:t> до 100 м от очага . На высоте до 300 метров максимальная концентрации составляет 2,034 е-6 кг/м3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06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Максимальная концентрация сероводорода </a:t>
            </a:r>
            <a:r>
              <a:rPr lang="ru-RU" sz="1200" dirty="0" smtClean="0">
                <a:solidFill>
                  <a:schemeClr val="tx2"/>
                </a:solidFill>
              </a:rPr>
              <a:t>8,186</a:t>
            </a:r>
            <a:r>
              <a:rPr lang="en-US" sz="1200" dirty="0" smtClean="0">
                <a:solidFill>
                  <a:schemeClr val="tx2"/>
                </a:solidFill>
              </a:rPr>
              <a:t>e-</a:t>
            </a:r>
            <a:r>
              <a:rPr lang="ru-RU" sz="1200" dirty="0" smtClean="0">
                <a:solidFill>
                  <a:schemeClr val="tx2"/>
                </a:solidFill>
              </a:rPr>
              <a:t>7  кг/м3 - </a:t>
            </a:r>
            <a:r>
              <a:rPr lang="ru-RU" baseline="0" dirty="0" smtClean="0"/>
              <a:t> наблюдается на расстоянии до 100 м от очага . На высоте до 300 метров максимальная концентрации составляет5,508 е-6 кг/м3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*В</a:t>
            </a:r>
            <a:r>
              <a:rPr lang="ru-RU" baseline="0" dirty="0" smtClean="0"/>
              <a:t> процессе сравнительного анализа полученных в результате расчетов массовых долей выделяемых загрязняющих веществ  и принятого норматива предельно допустимых максимально разовых и среднесуточных концентраций ЗВ, было выявлено несоответствие единиц измерения, что затруднило сравнение необходимых полученных сведений. С целью устранения данного несоответствия нами были в ручную прописаны формулы, позволяющие на основе имеющихся данных рассчитать массовые концентрации, величины которых измеряются в кг/м3.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(массовая концентрация=молярная концентрация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</a:t>
            </a:r>
            <a:r>
              <a:rPr lang="ru-RU" baseline="0" dirty="0" err="1" smtClean="0"/>
              <a:t>го</a:t>
            </a:r>
            <a:r>
              <a:rPr lang="ru-RU" baseline="0" dirty="0" smtClean="0"/>
              <a:t> в-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*молекулярный вес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</a:t>
            </a:r>
            <a:r>
              <a:rPr lang="ru-RU" baseline="0" dirty="0" err="1" smtClean="0"/>
              <a:t>го</a:t>
            </a:r>
            <a:r>
              <a:rPr lang="ru-RU" baseline="0" dirty="0" smtClean="0"/>
              <a:t> в-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)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6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результате</a:t>
            </a:r>
            <a:r>
              <a:rPr lang="ru-RU" baseline="0" dirty="0" smtClean="0"/>
              <a:t> описанных выше исследований выявлено превышения среднесуточной предельно допустимой концентрации (ПДК) максимально массовой концентрации </a:t>
            </a:r>
            <a:r>
              <a:rPr lang="ru-RU" baseline="0" dirty="0" err="1" smtClean="0"/>
              <a:t>бензапирена</a:t>
            </a:r>
            <a:r>
              <a:rPr lang="ru-RU" baseline="0" dirty="0" smtClean="0"/>
              <a:t>  прямого или косвенного вредного воздействия согласно гигиеническим нормативам на границы СЗЗ. В результате проведенных анализов все остальные вещества при заданных условиях находятся в  допустимых концентрациях.</a:t>
            </a:r>
          </a:p>
          <a:p>
            <a:r>
              <a:rPr lang="ru-RU" dirty="0" smtClean="0"/>
              <a:t>При</a:t>
            </a:r>
            <a:r>
              <a:rPr lang="ru-RU" baseline="0" dirty="0" smtClean="0"/>
              <a:t> оценке </a:t>
            </a:r>
            <a:r>
              <a:rPr lang="ru-RU" baseline="0" dirty="0" err="1" smtClean="0"/>
              <a:t>смоделированой</a:t>
            </a:r>
            <a:r>
              <a:rPr lang="ru-RU" baseline="0" dirty="0" smtClean="0"/>
              <a:t> задачи стоит отметить, что нами был задан небольшой участок возгорания и не смоделирован процесс тления, включая ряд допущений. Итоги исследования, дают основания полагать, что в результате более крупного возгорания, развития процессов тления и изменения иных заданных условий (ветра, давления и т.п.),концентрация опасных веществ значительно превысят предельно допустимые нормы.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5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2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8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9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7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2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0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48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59E4-309D-4FD2-9FC2-E5B63BC3F3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7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0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3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38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9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10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2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0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8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0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8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6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1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6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7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F9C82-4B2B-4A77-A2B5-B644D78A4E8A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FFEDF3-6037-4CAF-8C8B-9B55003A3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3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29000" r="8462" b="38450"/>
          <a:stretch/>
        </p:blipFill>
        <p:spPr>
          <a:xfrm>
            <a:off x="340461" y="4216505"/>
            <a:ext cx="6238936" cy="2613608"/>
          </a:xfrm>
          <a:prstGeom prst="rect">
            <a:avLst/>
          </a:prstGeom>
        </p:spPr>
      </p:pic>
      <p:pic>
        <p:nvPicPr>
          <p:cNvPr id="6" name="Picture 4" descr="http://g.10-bal.ru/pars_docs/refs/19/18895/18895_html_mcfeb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537" y="0"/>
            <a:ext cx="1035463" cy="10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0502" y="3954895"/>
            <a:ext cx="7704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Ложкина А.С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., магистрант 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курса НГАСУ (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Сибстрин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Научный руководитель: Карелин Д.В., канд. архитектуры, зав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. каф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. ГГХ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АГФ</a:t>
            </a:r>
          </a:p>
          <a:p>
            <a:pPr algn="ctr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Консультат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Вальгер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С.А., доцент каф. ПМ,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к.ф-м.наук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771" y="113009"/>
            <a:ext cx="7994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Новосибирский государственный архитектурно-строительный университет (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Сибстрин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0461" y="1333031"/>
            <a:ext cx="8064896" cy="2464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/>
              <a:t>Анализ токсикологического воздействия нарушенных ландшафтов полигонов депонирования ТКО на основе компьютерного моделирования переноса и рассеивания загрязняющих веществ в ПК </a:t>
            </a:r>
            <a:r>
              <a:rPr lang="en-US" sz="2800" dirty="0"/>
              <a:t>ANSYS</a:t>
            </a:r>
            <a:r>
              <a:rPr lang="ru-RU" sz="2800" dirty="0"/>
              <a:t> </a:t>
            </a:r>
            <a:r>
              <a:rPr lang="ru-RU" sz="2800" dirty="0" smtClean="0"/>
              <a:t>17.1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37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08" y="250912"/>
            <a:ext cx="8135816" cy="990600"/>
          </a:xfrm>
        </p:spPr>
        <p:txBody>
          <a:bodyPr>
            <a:noAutofit/>
          </a:bodyPr>
          <a:lstStyle/>
          <a:p>
            <a:r>
              <a:rPr lang="ru-RU" b="1" dirty="0">
                <a:cs typeface="Times New Roman" pitchFamily="18" charset="0"/>
              </a:rPr>
              <a:t>Массовая концентрация </a:t>
            </a:r>
            <a:r>
              <a:rPr lang="ru-RU" b="1" dirty="0" smtClean="0">
                <a:cs typeface="Times New Roman" pitchFamily="18" charset="0"/>
              </a:rPr>
              <a:t>компонентов </a:t>
            </a:r>
            <a:r>
              <a:rPr lang="en-US" b="1" dirty="0" smtClean="0">
                <a:cs typeface="Times New Roman" pitchFamily="18" charset="0"/>
              </a:rPr>
              <a:t>I </a:t>
            </a:r>
            <a:r>
              <a:rPr lang="ru-RU" b="1" dirty="0" smtClean="0">
                <a:cs typeface="Times New Roman" pitchFamily="18" charset="0"/>
              </a:rPr>
              <a:t>класса опасности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7" y="5847190"/>
            <a:ext cx="5040560" cy="4033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C20H12 max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mass concentration 3.539e-12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Lozhkina_ANSYS\picture-CFD\benzpyrene-massconcentration1.png"/>
          <p:cNvPicPr>
            <a:picLocks noChangeAspect="1" noChangeArrowheads="1"/>
          </p:cNvPicPr>
          <p:nvPr/>
        </p:nvPicPr>
        <p:blipFill>
          <a:blip r:embed="rId3" cstate="print"/>
          <a:srcRect l="401" t="8203" r="82799" b="40913"/>
          <a:stretch>
            <a:fillRect/>
          </a:stretch>
        </p:blipFill>
        <p:spPr bwMode="auto">
          <a:xfrm>
            <a:off x="236673" y="1716832"/>
            <a:ext cx="1458162" cy="3888432"/>
          </a:xfrm>
          <a:prstGeom prst="rect">
            <a:avLst/>
          </a:prstGeom>
          <a:noFill/>
        </p:spPr>
      </p:pic>
      <p:pic>
        <p:nvPicPr>
          <p:cNvPr id="8" name="Picture 2" descr="D:\Lozhkina_ANSYS\picture-CFD\benzpyrene-massconcentration1.png"/>
          <p:cNvPicPr>
            <a:picLocks noChangeAspect="1" noChangeArrowheads="1"/>
          </p:cNvPicPr>
          <p:nvPr/>
        </p:nvPicPr>
        <p:blipFill>
          <a:blip r:embed="rId3" cstate="print"/>
          <a:srcRect l="85908" t="79880" r="2799" b="6730"/>
          <a:stretch>
            <a:fillRect/>
          </a:stretch>
        </p:blipFill>
        <p:spPr bwMode="auto">
          <a:xfrm>
            <a:off x="479954" y="5743376"/>
            <a:ext cx="971600" cy="1014252"/>
          </a:xfrm>
          <a:prstGeom prst="rect">
            <a:avLst/>
          </a:prstGeom>
          <a:noFill/>
        </p:spPr>
      </p:pic>
      <p:pic>
        <p:nvPicPr>
          <p:cNvPr id="3075" name="Picture 3" descr="D:\Lozhkina_ANSYS\picture-CFD\benzpyrene-massconcentration.png"/>
          <p:cNvPicPr>
            <a:picLocks noChangeAspect="1" noChangeArrowheads="1"/>
          </p:cNvPicPr>
          <p:nvPr/>
        </p:nvPicPr>
        <p:blipFill>
          <a:blip r:embed="rId4" cstate="print"/>
          <a:srcRect l="26000" t="46365" r="10001" b="12746"/>
          <a:stretch>
            <a:fillRect/>
          </a:stretch>
        </p:blipFill>
        <p:spPr bwMode="auto">
          <a:xfrm>
            <a:off x="1763687" y="1716832"/>
            <a:ext cx="7012295" cy="39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43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"/>
            <a:ext cx="925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Зона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рассеивания массовых концентраций </a:t>
            </a:r>
          </a:p>
          <a:p>
            <a:r>
              <a:rPr lang="ru-RU" sz="2400" b="1" dirty="0" err="1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Бенз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/а/</a:t>
            </a:r>
            <a:r>
              <a:rPr lang="ru-RU" sz="2400" b="1" dirty="0" err="1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пирена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chemeClr val="accent1"/>
                </a:solidFill>
                <a:cs typeface="Times New Roman" pitchFamily="18" charset="0"/>
              </a:rPr>
              <a:t>C20H12 </a:t>
            </a:r>
            <a:r>
              <a:rPr lang="ru-RU" sz="2400" b="1" dirty="0" smtClean="0">
                <a:solidFill>
                  <a:schemeClr val="accent1"/>
                </a:solidFill>
                <a:cs typeface="Times New Roman" pitchFamily="18" charset="0"/>
              </a:rPr>
              <a:t>)</a:t>
            </a:r>
            <a:endParaRPr lang="ru-RU" sz="2400" b="1" dirty="0">
              <a:solidFill>
                <a:schemeClr val="accent1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D:\Lozhkina_ANSYS\picture-CFD\benzopyrene-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2997" y="908720"/>
            <a:ext cx="2912156" cy="2621217"/>
          </a:xfrm>
          <a:prstGeom prst="rect">
            <a:avLst/>
          </a:prstGeom>
          <a:noFill/>
        </p:spPr>
      </p:pic>
      <p:pic>
        <p:nvPicPr>
          <p:cNvPr id="1029" name="Picture 5" descr="D:\Lozhkina_ANSYS\picture-CFD\benzopyrene-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8623" y="909321"/>
            <a:ext cx="2979881" cy="2623556"/>
          </a:xfrm>
          <a:prstGeom prst="rect">
            <a:avLst/>
          </a:prstGeom>
          <a:noFill/>
        </p:spPr>
      </p:pic>
      <p:pic>
        <p:nvPicPr>
          <p:cNvPr id="1031" name="Picture 7" descr="D:\Lozhkina_ANSYS\picture-CFD\benzopyrene-8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5510" y="3793347"/>
            <a:ext cx="3021262" cy="2659989"/>
          </a:xfrm>
          <a:prstGeom prst="rect">
            <a:avLst/>
          </a:prstGeom>
          <a:noFill/>
        </p:spPr>
      </p:pic>
      <p:pic>
        <p:nvPicPr>
          <p:cNvPr id="1030" name="Picture 6" descr="D:\Lozhkina_ANSYS\picture-CFD\benzopyrene-5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9472" y="3785440"/>
            <a:ext cx="3022688" cy="26612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23928" y="3469070"/>
            <a:ext cx="201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Symbol"/>
              <a:buChar char="Æ"/>
            </a:pPr>
            <a:r>
              <a:rPr lang="ru-RU" sz="1000" dirty="0" smtClean="0"/>
              <a:t> 500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 </a:t>
            </a:r>
            <a:r>
              <a:rPr lang="en-US" sz="1000" dirty="0" smtClean="0"/>
              <a:t>3.437e-13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346907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Symbol"/>
              <a:buChar char="Æ"/>
            </a:pPr>
            <a:r>
              <a:rPr lang="ru-RU" sz="1000" dirty="0" smtClean="0"/>
              <a:t> </a:t>
            </a:r>
            <a:r>
              <a:rPr lang="en-US" sz="1000" dirty="0" smtClean="0"/>
              <a:t>8</a:t>
            </a:r>
            <a:r>
              <a:rPr lang="ru-RU" sz="1000" dirty="0" smtClean="0"/>
              <a:t>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 2,</a:t>
            </a:r>
            <a:r>
              <a:rPr lang="en-US" sz="1000" dirty="0" smtClean="0"/>
              <a:t>786e-13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4884" y="57793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Symbol"/>
              <a:buChar char="Æ"/>
            </a:pPr>
            <a:r>
              <a:rPr lang="ru-RU" sz="1000" dirty="0" smtClean="0"/>
              <a:t> 300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 </a:t>
            </a:r>
            <a:r>
              <a:rPr lang="en-US" sz="1000" dirty="0" smtClean="0"/>
              <a:t>4.096e-13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65097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Symbol"/>
              <a:buChar char="Æ"/>
            </a:pPr>
            <a:r>
              <a:rPr lang="ru-RU" sz="1000" dirty="0" smtClean="0"/>
              <a:t> 100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=2,317</a:t>
            </a:r>
            <a:r>
              <a:rPr lang="en-US" sz="1000" dirty="0" smtClean="0"/>
              <a:t>e-12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pic>
        <p:nvPicPr>
          <p:cNvPr id="14" name="Picture 7" descr="D:\Lozhkina_ANSYS\picture-CFD\benzopyrene-8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3862" y="4131852"/>
            <a:ext cx="3021262" cy="2659989"/>
          </a:xfrm>
          <a:prstGeom prst="rect">
            <a:avLst/>
          </a:prstGeom>
          <a:noFill/>
        </p:spPr>
      </p:pic>
      <p:pic>
        <p:nvPicPr>
          <p:cNvPr id="15" name="Picture 6" descr="D:\Lozhkina_ANSYS\picture-CFD\benzopyrene-5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123945"/>
            <a:ext cx="3022688" cy="2661245"/>
          </a:xfrm>
          <a:prstGeom prst="rect">
            <a:avLst/>
          </a:prstGeom>
          <a:noFill/>
        </p:spPr>
      </p:pic>
      <p:pic>
        <p:nvPicPr>
          <p:cNvPr id="4099" name="Picture 3" descr="D:\Lozhkina_ANSYS\picture-CFD\benzpyrene-massconcentration3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80" y="4127544"/>
            <a:ext cx="2978044" cy="26219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25646" y="670790"/>
            <a:ext cx="2304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h</a:t>
            </a:r>
            <a:r>
              <a:rPr lang="en-US" sz="1000" dirty="0" smtClean="0"/>
              <a:t>=</a:t>
            </a:r>
            <a:r>
              <a:rPr lang="ru-RU" sz="1000" dirty="0" smtClean="0"/>
              <a:t>200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=1,644</a:t>
            </a:r>
            <a:r>
              <a:rPr lang="en-US" sz="1000" dirty="0" smtClean="0"/>
              <a:t>e-</a:t>
            </a:r>
            <a:r>
              <a:rPr lang="ru-RU" sz="1000" dirty="0" smtClean="0"/>
              <a:t>12 </a:t>
            </a:r>
            <a:endParaRPr lang="ru-RU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11560" y="3509863"/>
            <a:ext cx="230425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h</a:t>
            </a:r>
            <a:r>
              <a:rPr lang="en-US" sz="1000" dirty="0" smtClean="0"/>
              <a:t>=3</a:t>
            </a:r>
            <a:r>
              <a:rPr lang="ru-RU" sz="1000" dirty="0" smtClean="0"/>
              <a:t>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</a:t>
            </a:r>
            <a:r>
              <a:rPr lang="en-US" sz="1000" dirty="0" smtClean="0"/>
              <a:t>4.14e-13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pic>
        <p:nvPicPr>
          <p:cNvPr id="1026" name="Picture 2" descr="D:\Lozhkina_ANSYS\picture-CFD\benzpyrene-massconcentration2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86" y="1027207"/>
            <a:ext cx="2845984" cy="2505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2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Lozhkina_ANSYS\picture-CFD\formaldehyde-massconcentration.png"/>
          <p:cNvPicPr>
            <a:picLocks noChangeAspect="1" noChangeArrowheads="1"/>
          </p:cNvPicPr>
          <p:nvPr/>
        </p:nvPicPr>
        <p:blipFill>
          <a:blip r:embed="rId3" cstate="print"/>
          <a:srcRect l="26800" t="56015" r="13201" b="14000"/>
          <a:stretch>
            <a:fillRect/>
          </a:stretch>
        </p:blipFill>
        <p:spPr bwMode="auto">
          <a:xfrm>
            <a:off x="1251972" y="1400273"/>
            <a:ext cx="5597265" cy="2462797"/>
          </a:xfrm>
          <a:prstGeom prst="rect">
            <a:avLst/>
          </a:prstGeom>
          <a:noFill/>
        </p:spPr>
      </p:pic>
      <p:pic>
        <p:nvPicPr>
          <p:cNvPr id="2050" name="Picture 2" descr="D:\Lozhkina_ANSYS\picture-CFD\H2S-massconcentration.png"/>
          <p:cNvPicPr>
            <a:picLocks noChangeAspect="1" noChangeArrowheads="1"/>
          </p:cNvPicPr>
          <p:nvPr/>
        </p:nvPicPr>
        <p:blipFill>
          <a:blip r:embed="rId4" cstate="print"/>
          <a:srcRect l="29200" t="56361" r="10801" b="13654"/>
          <a:stretch>
            <a:fillRect/>
          </a:stretch>
        </p:blipFill>
        <p:spPr bwMode="auto">
          <a:xfrm>
            <a:off x="1221904" y="4180474"/>
            <a:ext cx="5627334" cy="24760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31" y="114891"/>
            <a:ext cx="7778825" cy="1320800"/>
          </a:xfrm>
        </p:spPr>
        <p:txBody>
          <a:bodyPr>
            <a:normAutofit/>
          </a:bodyPr>
          <a:lstStyle/>
          <a:p>
            <a:r>
              <a:rPr lang="ru-RU" b="1" dirty="0">
                <a:cs typeface="Times New Roman" pitchFamily="18" charset="0"/>
              </a:rPr>
              <a:t>Массовая концентрация </a:t>
            </a:r>
            <a:r>
              <a:rPr lang="ru-RU" b="1" dirty="0" smtClean="0">
                <a:cs typeface="Times New Roman" pitchFamily="18" charset="0"/>
              </a:rPr>
              <a:t>компонентов </a:t>
            </a:r>
            <a:r>
              <a:rPr lang="en-US" b="1" dirty="0">
                <a:cs typeface="Times New Roman" pitchFamily="18" charset="0"/>
              </a:rPr>
              <a:t>I</a:t>
            </a:r>
            <a:r>
              <a:rPr lang="en-US" b="1" dirty="0" smtClean="0">
                <a:cs typeface="Times New Roman" pitchFamily="18" charset="0"/>
              </a:rPr>
              <a:t>I </a:t>
            </a:r>
            <a:r>
              <a:rPr lang="ru-RU" b="1" dirty="0">
                <a:cs typeface="Times New Roman" pitchFamily="18" charset="0"/>
              </a:rPr>
              <a:t>класса опасности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8895" y="1382625"/>
            <a:ext cx="4044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CH2O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max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mass concentration 5.037e-6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1217" y="4200963"/>
            <a:ext cx="3699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ru-RU" sz="1200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max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mass concentration 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364</a:t>
            </a:r>
            <a:r>
              <a:rPr lang="en-US" dirty="0" smtClean="0">
                <a:solidFill>
                  <a:schemeClr val="bg1"/>
                </a:solidFill>
              </a:rPr>
              <a:t>e-6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D:\Lozhkina_ANSYS\picture-CFD\H2S-massconcentration2.png"/>
          <p:cNvPicPr>
            <a:picLocks noChangeAspect="1" noChangeArrowheads="1"/>
          </p:cNvPicPr>
          <p:nvPr/>
        </p:nvPicPr>
        <p:blipFill>
          <a:blip r:embed="rId5" cstate="print"/>
          <a:srcRect t="8202" r="82800" b="40005"/>
          <a:stretch>
            <a:fillRect/>
          </a:stretch>
        </p:blipFill>
        <p:spPr bwMode="auto">
          <a:xfrm>
            <a:off x="380196" y="4287689"/>
            <a:ext cx="802514" cy="2230912"/>
          </a:xfrm>
          <a:prstGeom prst="rect">
            <a:avLst/>
          </a:prstGeom>
          <a:noFill/>
        </p:spPr>
      </p:pic>
      <p:pic>
        <p:nvPicPr>
          <p:cNvPr id="2052" name="Picture 4" descr="D:\Lozhkina_ANSYS\picture-CFD\H2S-massconcentration2.png"/>
          <p:cNvPicPr>
            <a:picLocks noChangeAspect="1" noChangeArrowheads="1"/>
          </p:cNvPicPr>
          <p:nvPr/>
        </p:nvPicPr>
        <p:blipFill>
          <a:blip r:embed="rId5" cstate="print"/>
          <a:srcRect l="88399" t="79985" r="401" b="6731"/>
          <a:stretch>
            <a:fillRect/>
          </a:stretch>
        </p:blipFill>
        <p:spPr bwMode="auto">
          <a:xfrm>
            <a:off x="6923270" y="3184288"/>
            <a:ext cx="648072" cy="676760"/>
          </a:xfrm>
          <a:prstGeom prst="rect">
            <a:avLst/>
          </a:prstGeom>
          <a:noFill/>
        </p:spPr>
      </p:pic>
      <p:pic>
        <p:nvPicPr>
          <p:cNvPr id="2055" name="Picture 7" descr="D:\Lozhkina_ANSYS\picture-CFD\formaldehyde-massconcentration1.png"/>
          <p:cNvPicPr>
            <a:picLocks noChangeAspect="1" noChangeArrowheads="1"/>
          </p:cNvPicPr>
          <p:nvPr/>
        </p:nvPicPr>
        <p:blipFill>
          <a:blip r:embed="rId6" cstate="print"/>
          <a:srcRect t="8202" r="82800" b="40914"/>
          <a:stretch>
            <a:fillRect/>
          </a:stretch>
        </p:blipFill>
        <p:spPr bwMode="auto">
          <a:xfrm>
            <a:off x="395984" y="1400273"/>
            <a:ext cx="801764" cy="2232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2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:\Lozhkina_ANSYS\picture-CFD\formaldehyde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734" y="1052736"/>
            <a:ext cx="3096195" cy="27259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Зона рассеивания </a:t>
            </a:r>
            <a:r>
              <a:rPr lang="ru-RU" sz="2400" b="1" dirty="0">
                <a:solidFill>
                  <a:schemeClr val="accent1"/>
                </a:solidFill>
                <a:cs typeface="Times New Roman" pitchFamily="18" charset="0"/>
              </a:rPr>
              <a:t>массовых концентраций </a:t>
            </a:r>
            <a:r>
              <a:rPr lang="en-US" sz="2400" b="1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Формальдегида (</a:t>
            </a:r>
            <a:r>
              <a:rPr lang="en-US" sz="2400" b="1" dirty="0" smtClean="0">
                <a:solidFill>
                  <a:schemeClr val="accent1"/>
                </a:solidFill>
                <a:cs typeface="Times New Roman" pitchFamily="18" charset="0"/>
              </a:rPr>
              <a:t>CH2O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accent1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374897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Symbol"/>
              <a:buChar char="Æ"/>
            </a:pPr>
            <a:r>
              <a:rPr lang="ru-RU" sz="1000" dirty="0" smtClean="0"/>
              <a:t> 500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 2,876</a:t>
            </a:r>
            <a:r>
              <a:rPr lang="en-US" sz="1000" dirty="0" smtClean="0"/>
              <a:t>e-</a:t>
            </a:r>
            <a:r>
              <a:rPr lang="ru-RU" sz="1000" dirty="0" smtClean="0"/>
              <a:t>7  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374897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Symbol"/>
              <a:buChar char="Æ"/>
            </a:pPr>
            <a:r>
              <a:rPr lang="ru-RU" sz="1000" dirty="0" smtClean="0"/>
              <a:t> </a:t>
            </a:r>
            <a:r>
              <a:rPr lang="en-US" sz="1000" dirty="0" smtClean="0"/>
              <a:t>8</a:t>
            </a:r>
            <a:r>
              <a:rPr lang="ru-RU" sz="1000" dirty="0" smtClean="0"/>
              <a:t>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 2,143</a:t>
            </a:r>
            <a:r>
              <a:rPr lang="en-US" sz="1000" dirty="0" smtClean="0"/>
              <a:t>e-</a:t>
            </a:r>
            <a:r>
              <a:rPr lang="ru-RU" sz="1000" dirty="0" smtClean="0"/>
              <a:t>7 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948264" y="72463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Symbol"/>
              <a:buChar char="Æ"/>
            </a:pPr>
            <a:r>
              <a:rPr lang="ru-RU" sz="1000" dirty="0" smtClean="0"/>
              <a:t> 300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 3,698</a:t>
            </a:r>
            <a:r>
              <a:rPr lang="en-US" sz="1000" dirty="0" smtClean="0"/>
              <a:t>e-</a:t>
            </a:r>
            <a:r>
              <a:rPr lang="ru-RU" sz="1000" dirty="0" smtClean="0"/>
              <a:t>7 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3635896" y="72463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Symbol"/>
              <a:buChar char="Æ"/>
            </a:pPr>
            <a:r>
              <a:rPr lang="ru-RU" sz="1000" dirty="0" smtClean="0"/>
              <a:t> 100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=3,022</a:t>
            </a:r>
            <a:r>
              <a:rPr lang="en-US" sz="1000" dirty="0" smtClean="0"/>
              <a:t>e-</a:t>
            </a:r>
            <a:r>
              <a:rPr lang="ru-RU" sz="1000" dirty="0" smtClean="0"/>
              <a:t>6 </a:t>
            </a:r>
            <a:endParaRPr lang="ru-RU" sz="1000" dirty="0"/>
          </a:p>
        </p:txBody>
      </p:sp>
      <p:pic>
        <p:nvPicPr>
          <p:cNvPr id="5122" name="Picture 2" descr="D:\Lozhkina_ANSYS\picture-CFD\formaldehyde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005064"/>
            <a:ext cx="2902258" cy="255521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1560" y="709246"/>
            <a:ext cx="2304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h</a:t>
            </a:r>
            <a:r>
              <a:rPr lang="en-US" sz="1000" dirty="0" smtClean="0"/>
              <a:t>=</a:t>
            </a:r>
            <a:r>
              <a:rPr lang="ru-RU" sz="1000" dirty="0" smtClean="0"/>
              <a:t>200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=2,034</a:t>
            </a:r>
            <a:r>
              <a:rPr lang="en-US" sz="1000" dirty="0" smtClean="0"/>
              <a:t>e-</a:t>
            </a:r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370890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h=3</a:t>
            </a:r>
            <a:r>
              <a:rPr lang="ru-RU" sz="1000" dirty="0" smtClean="0"/>
              <a:t>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</a:t>
            </a:r>
            <a:r>
              <a:rPr lang="en-US" sz="1000" dirty="0" smtClean="0"/>
              <a:t>3.556e-7</a:t>
            </a:r>
            <a:endParaRPr lang="ru-RU" sz="1000" dirty="0"/>
          </a:p>
        </p:txBody>
      </p:sp>
      <p:pic>
        <p:nvPicPr>
          <p:cNvPr id="21" name="Picture 9" descr="D:\Lozhkina_ANSYS\picture-CFD\formaldehyde-8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3986" y="4078513"/>
            <a:ext cx="3024518" cy="2662855"/>
          </a:xfrm>
          <a:prstGeom prst="rect">
            <a:avLst/>
          </a:prstGeom>
          <a:noFill/>
        </p:spPr>
      </p:pic>
      <p:pic>
        <p:nvPicPr>
          <p:cNvPr id="22" name="Picture 5" descr="D:\Lozhkina_ANSYS\picture-CFD\formaldehyde-5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4600" y="4077072"/>
            <a:ext cx="3014469" cy="2654009"/>
          </a:xfrm>
          <a:prstGeom prst="rect">
            <a:avLst/>
          </a:prstGeom>
          <a:noFill/>
        </p:spPr>
      </p:pic>
      <p:pic>
        <p:nvPicPr>
          <p:cNvPr id="23" name="Picture 6" descr="D:\Lozhkina_ANSYS\picture-CFD\formaldehyde-1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9146" y="1062947"/>
            <a:ext cx="2941527" cy="2726093"/>
          </a:xfrm>
          <a:prstGeom prst="rect">
            <a:avLst/>
          </a:prstGeom>
          <a:noFill/>
        </p:spPr>
      </p:pic>
      <p:pic>
        <p:nvPicPr>
          <p:cNvPr id="24" name="Picture 2" descr="D:\Lozhkina_ANSYS\picture-CFD\formaldehyde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595" y="4149080"/>
            <a:ext cx="2902258" cy="2555215"/>
          </a:xfrm>
          <a:prstGeom prst="rect">
            <a:avLst/>
          </a:prstGeom>
          <a:noFill/>
        </p:spPr>
      </p:pic>
      <p:pic>
        <p:nvPicPr>
          <p:cNvPr id="25" name="Picture 2" descr="D:\Lozhkina_ANSYS\picture-CFD\formaldehyde2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6421" y="1124744"/>
            <a:ext cx="2736304" cy="2535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29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Зона рассеивания массовых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концентраций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Сероводорода (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H</a:t>
            </a:r>
            <a:r>
              <a:rPr lang="ru-RU" sz="2400" b="1" dirty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accent1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3075" name="Picture 3" descr="D:\Lozhkina_ANSYS\picture-CFD\H2S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45" y="1045686"/>
            <a:ext cx="3088785" cy="2719440"/>
          </a:xfrm>
          <a:prstGeom prst="rect">
            <a:avLst/>
          </a:prstGeom>
          <a:noFill/>
        </p:spPr>
      </p:pic>
      <p:pic>
        <p:nvPicPr>
          <p:cNvPr id="14" name="Picture 5" descr="D:\Lozhkina_ANSYS\picture-CFD\H2S-8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8336" y="4034493"/>
            <a:ext cx="3110168" cy="273826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779912" y="3717032"/>
            <a:ext cx="201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Symbol"/>
              <a:buChar char="Æ"/>
            </a:pPr>
            <a:r>
              <a:rPr lang="ru-RU" sz="1000" dirty="0" smtClean="0"/>
              <a:t> 500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 7,790</a:t>
            </a:r>
            <a:r>
              <a:rPr lang="en-US" sz="1000" dirty="0" smtClean="0"/>
              <a:t>e-</a:t>
            </a:r>
            <a:r>
              <a:rPr lang="ru-RU" sz="1000" dirty="0" smtClean="0"/>
              <a:t>8 </a:t>
            </a:r>
            <a:endParaRPr lang="ru-RU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948264" y="371703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Symbol"/>
              <a:buChar char="Æ"/>
            </a:pPr>
            <a:r>
              <a:rPr lang="ru-RU" sz="1000" dirty="0" smtClean="0"/>
              <a:t> </a:t>
            </a:r>
            <a:r>
              <a:rPr lang="en-US" sz="1000" dirty="0" smtClean="0"/>
              <a:t>8</a:t>
            </a:r>
            <a:r>
              <a:rPr lang="ru-RU" sz="1000" dirty="0" smtClean="0"/>
              <a:t>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 5,804</a:t>
            </a:r>
            <a:r>
              <a:rPr lang="en-US" sz="1000" dirty="0" smtClean="0"/>
              <a:t>e-</a:t>
            </a:r>
            <a:r>
              <a:rPr lang="ru-RU" sz="1000" dirty="0" smtClean="0"/>
              <a:t>8 </a:t>
            </a:r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6948264" y="72463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Symbol"/>
              <a:buChar char="Æ"/>
            </a:pPr>
            <a:r>
              <a:rPr lang="ru-RU" sz="1000" dirty="0" smtClean="0"/>
              <a:t> 300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 1,002</a:t>
            </a:r>
            <a:r>
              <a:rPr lang="en-US" sz="1000" dirty="0" smtClean="0"/>
              <a:t>e-</a:t>
            </a:r>
            <a:r>
              <a:rPr lang="ru-RU" sz="1000" dirty="0" smtClean="0"/>
              <a:t>7 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35896" y="72463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Symbol"/>
              <a:buChar char="Æ"/>
            </a:pPr>
            <a:r>
              <a:rPr lang="ru-RU" sz="1000" dirty="0" smtClean="0"/>
              <a:t> 100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=8,186</a:t>
            </a:r>
            <a:r>
              <a:rPr lang="en-US" sz="1000" dirty="0" smtClean="0"/>
              <a:t>e-</a:t>
            </a:r>
            <a:r>
              <a:rPr lang="ru-RU" sz="1000" dirty="0" smtClean="0"/>
              <a:t>7 </a:t>
            </a:r>
            <a:endParaRPr lang="ru-RU" sz="1000" dirty="0"/>
          </a:p>
        </p:txBody>
      </p:sp>
      <p:pic>
        <p:nvPicPr>
          <p:cNvPr id="15" name="Picture 2" descr="D:\Lozhkina_ANSYS\picture-CFD\H2S-1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076712"/>
            <a:ext cx="3080709" cy="2712328"/>
          </a:xfrm>
          <a:prstGeom prst="rect">
            <a:avLst/>
          </a:prstGeom>
          <a:noFill/>
        </p:spPr>
      </p:pic>
      <p:pic>
        <p:nvPicPr>
          <p:cNvPr id="16" name="Picture 4" descr="D:\Lozhkina_ANSYS\picture-CFD\H2S-5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1030" y="4067930"/>
            <a:ext cx="3118325" cy="2745446"/>
          </a:xfrm>
          <a:prstGeom prst="rect">
            <a:avLst/>
          </a:prstGeom>
          <a:noFill/>
        </p:spPr>
      </p:pic>
      <p:pic>
        <p:nvPicPr>
          <p:cNvPr id="1029" name="Picture 5" descr="D:\Lozhkina_ANSYS\picture-CFD\hydrogensulfide3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157672"/>
            <a:ext cx="2808312" cy="247250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39552" y="692696"/>
            <a:ext cx="2304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h</a:t>
            </a:r>
            <a:r>
              <a:rPr lang="en-US" sz="1000" dirty="0" smtClean="0"/>
              <a:t>=</a:t>
            </a:r>
            <a:r>
              <a:rPr lang="ru-RU" sz="1000" dirty="0" smtClean="0"/>
              <a:t>200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=5,508е-7</a:t>
            </a:r>
            <a:endParaRPr lang="ru-RU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3733582"/>
            <a:ext cx="2304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h</a:t>
            </a:r>
            <a:r>
              <a:rPr lang="en-US" sz="1000" dirty="0" smtClean="0"/>
              <a:t>=</a:t>
            </a:r>
            <a:r>
              <a:rPr lang="ru-RU" sz="1000" dirty="0" smtClean="0"/>
              <a:t>300 м</a:t>
            </a:r>
          </a:p>
          <a:p>
            <a:pPr algn="r"/>
            <a:r>
              <a:rPr lang="en-US" sz="1000" dirty="0" smtClean="0"/>
              <a:t>MAX </a:t>
            </a:r>
            <a:r>
              <a:rPr lang="ru-RU" sz="1000" dirty="0" smtClean="0"/>
              <a:t>концентрация =9,631</a:t>
            </a:r>
            <a:r>
              <a:rPr lang="en-US" sz="1000" dirty="0" smtClean="0"/>
              <a:t>e-</a:t>
            </a:r>
            <a:r>
              <a:rPr lang="ru-RU" sz="1000" dirty="0" smtClean="0"/>
              <a:t>8 </a:t>
            </a:r>
            <a:endParaRPr lang="ru-RU" sz="1000" dirty="0"/>
          </a:p>
        </p:txBody>
      </p:sp>
      <p:pic>
        <p:nvPicPr>
          <p:cNvPr id="3074" name="Picture 2" descr="D:\Lozhkina_ANSYS\picture-CFD\H2S2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689" y="1167408"/>
            <a:ext cx="2814119" cy="2477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6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20880" cy="536104"/>
          </a:xfrm>
        </p:spPr>
        <p:txBody>
          <a:bodyPr>
            <a:noAutofit/>
          </a:bodyPr>
          <a:lstStyle/>
          <a:p>
            <a:r>
              <a:rPr lang="ru-RU" b="1" dirty="0">
                <a:cs typeface="Times New Roman" pitchFamily="18" charset="0"/>
              </a:rPr>
              <a:t>Результаты анализа массовой концентрации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5661248"/>
            <a:ext cx="8712968" cy="86409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*- </a:t>
            </a: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Эта концентрация при вдыхании в течение 20-30 мин не должна вызывать рефлекторных реакций в организме человека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(</a:t>
            </a: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ГН 2.1.6.1338-03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** - </a:t>
            </a: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Эта концентрация не должна оказывать на человека прямого или косвенного вредного воздействия при неопределенно долгом (годы) вдыхании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(</a:t>
            </a: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ГН 2.1.6.1338-03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)</a:t>
            </a:r>
            <a:endParaRPr lang="ru-RU" sz="37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69838"/>
              </p:ext>
            </p:extLst>
          </p:nvPr>
        </p:nvGraphicFramePr>
        <p:xfrm>
          <a:off x="251520" y="1556792"/>
          <a:ext cx="8062912" cy="3886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87"/>
                <a:gridCol w="1966170"/>
                <a:gridCol w="808770"/>
                <a:gridCol w="904252"/>
                <a:gridCol w="904252"/>
                <a:gridCol w="1657795"/>
                <a:gridCol w="1507086"/>
              </a:tblGrid>
              <a:tr h="9021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Химическое вещество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Класс опасности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ПДК</a:t>
                      </a:r>
                      <a:r>
                        <a:rPr lang="en-US" sz="1400" dirty="0" smtClean="0"/>
                        <a:t>*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м.р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(мг/м3)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ПДК</a:t>
                      </a:r>
                      <a:r>
                        <a:rPr lang="en-US" sz="1400" dirty="0" smtClean="0"/>
                        <a:t>**</a:t>
                      </a:r>
                      <a:r>
                        <a:rPr lang="ru-RU" sz="1400" dirty="0" smtClean="0"/>
                        <a:t> с.с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(мг/м3)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МАХ</a:t>
                      </a:r>
                      <a:r>
                        <a:rPr lang="ru-RU" sz="1400" baseline="0" dirty="0" smtClean="0"/>
                        <a:t> массовая концентрация (мг/м3)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Массовая концентрация </a:t>
                      </a:r>
                      <a:r>
                        <a:rPr lang="ru-RU" sz="1400" dirty="0" smtClean="0"/>
                        <a:t>на границе СЗЗ </a:t>
                      </a:r>
                      <a:r>
                        <a:rPr lang="ru-RU" sz="1400" baseline="0" dirty="0" smtClean="0"/>
                        <a:t>(мг/м3)</a:t>
                      </a:r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10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Бенз</a:t>
                      </a:r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/а/</a:t>
                      </a:r>
                      <a:r>
                        <a:rPr kumimoji="0" lang="ru-RU" sz="140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пирен</a:t>
                      </a:r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С20Н12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I</a:t>
                      </a:r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—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1е-7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66"/>
                          </a:solidFill>
                        </a:rPr>
                        <a:t>2,317e-6</a:t>
                      </a:r>
                      <a:endParaRPr lang="ru-RU" sz="1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4e-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910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Формальдегид,</a:t>
                      </a:r>
                      <a:r>
                        <a:rPr kumimoji="0" lang="en-US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СН2О</a:t>
                      </a:r>
                      <a:endParaRPr kumimoji="0" lang="ru-RU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II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e-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е-2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3,022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e-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6 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1,921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e-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910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Сероводород, Н2</a:t>
                      </a:r>
                      <a:r>
                        <a:rPr kumimoji="0" lang="en-US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ru-RU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II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e-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—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8,186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e-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4,002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e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-14</a:t>
                      </a:r>
                    </a:p>
                  </a:txBody>
                  <a:tcPr/>
                </a:tc>
              </a:tr>
              <a:tr h="3201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Диоксид азота,NO2</a:t>
                      </a:r>
                      <a:endParaRPr kumimoji="0" lang="ru-RU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III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2е-1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4е-2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3,725е-4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3,879е-8</a:t>
                      </a:r>
                    </a:p>
                  </a:txBody>
                  <a:tcPr/>
                </a:tc>
              </a:tr>
              <a:tr h="3201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Диоксид серы, </a:t>
                      </a:r>
                      <a:r>
                        <a:rPr kumimoji="0" lang="en-US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SO2</a:t>
                      </a:r>
                      <a:endParaRPr kumimoji="0" lang="ru-RU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III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5е-1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5е-2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3,673е-6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3,826е-10</a:t>
                      </a:r>
                    </a:p>
                  </a:txBody>
                  <a:tcPr/>
                </a:tc>
              </a:tr>
              <a:tr h="3201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Толуол, С7Н8</a:t>
                      </a:r>
                      <a:endParaRPr kumimoji="0" lang="ru-RU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III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6е-1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6,832е-5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7,114-9</a:t>
                      </a:r>
                    </a:p>
                  </a:txBody>
                  <a:tcPr/>
                </a:tc>
              </a:tr>
              <a:tr h="3201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Этилбензол, C8H10 </a:t>
                      </a:r>
                      <a:endParaRPr kumimoji="0" lang="ru-RU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III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2е-2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8,921е-6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9,290е-10</a:t>
                      </a:r>
                    </a:p>
                  </a:txBody>
                  <a:tcPr/>
                </a:tc>
              </a:tr>
              <a:tr h="3201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Метан,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СН4</a:t>
                      </a:r>
                      <a:endParaRPr kumimoji="0" lang="ru-RU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IV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50 ОБУВ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2,776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е</a:t>
                      </a:r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1,927е-7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188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3528392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Спасибо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1" t="-2750" r="1281" b="38465"/>
          <a:stretch/>
        </p:blipFill>
        <p:spPr>
          <a:xfrm>
            <a:off x="3995936" y="2492896"/>
            <a:ext cx="3274343" cy="32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>
            <a:normAutofit/>
          </a:bodyPr>
          <a:lstStyle/>
          <a:p>
            <a:r>
              <a:rPr lang="ru-RU" b="1" dirty="0">
                <a:cs typeface="Times New Roman" pitchFamily="18" charset="0"/>
              </a:rPr>
              <a:t>Актуальность </a:t>
            </a:r>
            <a:r>
              <a:rPr lang="ru-RU" b="1" dirty="0" smtClean="0">
                <a:cs typeface="Times New Roman" pitchFamily="18" charset="0"/>
              </a:rPr>
              <a:t>задачи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62277835"/>
              </p:ext>
            </p:extLst>
          </p:nvPr>
        </p:nvGraphicFramePr>
        <p:xfrm>
          <a:off x="341491" y="1412776"/>
          <a:ext cx="6883927" cy="423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763" y="555470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Общий объем </a:t>
            </a:r>
            <a:r>
              <a:rPr lang="ru-RU" dirty="0" smtClean="0">
                <a:solidFill>
                  <a:schemeClr val="tx2"/>
                </a:solidFill>
              </a:rPr>
              <a:t>захороненных ТКО на территории г. Новосибирска </a:t>
            </a:r>
            <a:r>
              <a:rPr lang="ru-RU" dirty="0">
                <a:solidFill>
                  <a:schemeClr val="tx2"/>
                </a:solidFill>
              </a:rPr>
              <a:t>за период 2000-2014 </a:t>
            </a:r>
            <a:r>
              <a:rPr lang="ru-RU" dirty="0" err="1">
                <a:solidFill>
                  <a:schemeClr val="tx2"/>
                </a:solidFill>
              </a:rPr>
              <a:t>гг</a:t>
            </a:r>
            <a:r>
              <a:rPr lang="ru-RU" dirty="0">
                <a:solidFill>
                  <a:schemeClr val="tx2"/>
                </a:solidFill>
              </a:rPr>
              <a:t>, млн. куб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682" y="871845"/>
            <a:ext cx="3029606" cy="352327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39552" y="548680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Задачи и методы </a:t>
            </a: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171120"/>
              </p:ext>
            </p:extLst>
          </p:nvPr>
        </p:nvGraphicFramePr>
        <p:xfrm>
          <a:off x="251520" y="1772816"/>
          <a:ext cx="6912768" cy="424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13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54" y="288473"/>
            <a:ext cx="8226496" cy="990600"/>
          </a:xfrm>
        </p:spPr>
        <p:txBody>
          <a:bodyPr/>
          <a:lstStyle/>
          <a:p>
            <a:r>
              <a:rPr lang="ru-RU" b="1" dirty="0">
                <a:cs typeface="Times New Roman" pitchFamily="18" charset="0"/>
              </a:rPr>
              <a:t>Постановка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cs typeface="Times New Roman" pitchFamily="18" charset="0"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8042" y="881164"/>
            <a:ext cx="4595958" cy="4492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Входные данные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sz="1400" b="1" dirty="0">
                <a:solidFill>
                  <a:schemeClr val="tx2"/>
                </a:solidFill>
              </a:rPr>
              <a:t>Направление ветра — СВ (по июлю)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t</a:t>
            </a:r>
            <a:r>
              <a:rPr lang="ru-RU" sz="1400" b="1" dirty="0" smtClean="0">
                <a:solidFill>
                  <a:schemeClr val="tx2"/>
                </a:solidFill>
              </a:rPr>
              <a:t> ср. </a:t>
            </a:r>
            <a:r>
              <a:rPr lang="ru-RU" sz="1400" b="1" dirty="0">
                <a:solidFill>
                  <a:schemeClr val="tx2"/>
                </a:solidFill>
              </a:rPr>
              <a:t>20 </a:t>
            </a:r>
            <a:r>
              <a:rPr lang="en-US" sz="1400" b="1" dirty="0">
                <a:solidFill>
                  <a:schemeClr val="tx2"/>
                </a:solidFill>
              </a:rPr>
              <a:t>ᴼ</a:t>
            </a:r>
            <a:r>
              <a:rPr lang="ru-RU" sz="1400" b="1" dirty="0">
                <a:solidFill>
                  <a:schemeClr val="tx2"/>
                </a:solidFill>
              </a:rPr>
              <a:t>С (по июлю)</a:t>
            </a:r>
          </a:p>
          <a:p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ʋ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выделения </a:t>
            </a:r>
            <a:r>
              <a:rPr lang="ru-RU" sz="1400" b="1" dirty="0">
                <a:solidFill>
                  <a:schemeClr val="tx2"/>
                </a:solidFill>
              </a:rPr>
              <a:t>дымовых газов  с </a:t>
            </a:r>
            <a:r>
              <a:rPr lang="ru-RU" sz="1400" b="1" dirty="0" smtClean="0">
                <a:solidFill>
                  <a:schemeClr val="tx2"/>
                </a:solidFill>
              </a:rPr>
              <a:t>1 м² </a:t>
            </a:r>
            <a:r>
              <a:rPr lang="ru-RU" sz="1400" b="1" dirty="0">
                <a:solidFill>
                  <a:schemeClr val="tx2"/>
                </a:solidFill>
              </a:rPr>
              <a:t>84,9 г/с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t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выделения </a:t>
            </a:r>
            <a:r>
              <a:rPr lang="ru-RU" sz="1400" b="1" dirty="0">
                <a:solidFill>
                  <a:schemeClr val="tx2"/>
                </a:solidFill>
              </a:rPr>
              <a:t>дымовых газов  350</a:t>
            </a:r>
            <a:r>
              <a:rPr lang="en-US" sz="1400" b="1" dirty="0">
                <a:solidFill>
                  <a:schemeClr val="tx2"/>
                </a:solidFill>
              </a:rPr>
              <a:t> ᴼ</a:t>
            </a:r>
            <a:r>
              <a:rPr lang="ru-RU" sz="1400" b="1" dirty="0">
                <a:solidFill>
                  <a:schemeClr val="tx2"/>
                </a:solidFill>
              </a:rPr>
              <a:t> С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S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>
                <a:solidFill>
                  <a:schemeClr val="tx2"/>
                </a:solidFill>
              </a:rPr>
              <a:t>возгорания 3975 м²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Минимальное растояние от границы ССЗ до очага возгорания 326 м , от нормативной СЗЗ 826м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R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>
                <a:solidFill>
                  <a:schemeClr val="tx2"/>
                </a:solidFill>
              </a:rPr>
              <a:t>СЗЗ заложенный на момент основания (1962г.)  полигона 500м (желтый), норматив СанПиН2.2.1/2.1.1.1200-03 —1000м(красный</a:t>
            </a:r>
            <a:r>
              <a:rPr lang="ru-RU" sz="1100" b="1" dirty="0" smtClean="0"/>
              <a:t>)</a:t>
            </a:r>
            <a:endParaRPr lang="ru-RU" sz="1100" b="1" dirty="0"/>
          </a:p>
          <a:p>
            <a:endParaRPr lang="ru-RU" sz="1400" b="1" dirty="0"/>
          </a:p>
        </p:txBody>
      </p:sp>
      <p:pic>
        <p:nvPicPr>
          <p:cNvPr id="4" name="Рисунок 3" descr="C:\Users\Александра\Desktop\АЛЕКСАНДРА\МАГИСТРАТУРА\2 семестр\курсач Литвинов\карты-схемы\СЗЗ\СЗЗ гусинка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t="1630" r="7449" b="13512"/>
          <a:stretch/>
        </p:blipFill>
        <p:spPr bwMode="auto">
          <a:xfrm>
            <a:off x="371578" y="1268533"/>
            <a:ext cx="4176464" cy="30946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77373" y="881164"/>
            <a:ext cx="331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Территория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tx2"/>
                </a:solidFill>
              </a:rPr>
              <a:t>полигона и СЗЗ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3" t="13276"/>
          <a:stretch/>
        </p:blipFill>
        <p:spPr bwMode="auto">
          <a:xfrm>
            <a:off x="397959" y="5157562"/>
            <a:ext cx="1876062" cy="15841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77373" y="4615267"/>
            <a:ext cx="345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Роза </a:t>
            </a:r>
            <a:r>
              <a:rPr lang="ru-RU" b="1" dirty="0" smtClean="0">
                <a:solidFill>
                  <a:schemeClr val="tx2"/>
                </a:solidFill>
              </a:rPr>
              <a:t>ветров (</a:t>
            </a:r>
            <a:r>
              <a:rPr lang="ru-RU" b="1" dirty="0" err="1" smtClean="0">
                <a:solidFill>
                  <a:schemeClr val="tx2"/>
                </a:solidFill>
              </a:rPr>
              <a:t>янв</a:t>
            </a:r>
            <a:r>
              <a:rPr lang="ru-RU" b="1" dirty="0" smtClean="0">
                <a:solidFill>
                  <a:schemeClr val="tx2"/>
                </a:solidFill>
              </a:rPr>
              <a:t>/</a:t>
            </a:r>
            <a:r>
              <a:rPr lang="ru-RU" b="1" dirty="0" err="1" smtClean="0">
                <a:solidFill>
                  <a:schemeClr val="tx2"/>
                </a:solidFill>
              </a:rPr>
              <a:t>июл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24210" y="5013176"/>
            <a:ext cx="6296262" cy="184482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ДОПУЩЕНИЯ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bg1"/>
                </a:solidFill>
              </a:rPr>
              <a:t>Условия адиабатической стенки для поверхности земли (тепловой поток =0)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на входе </a:t>
            </a:r>
            <a:r>
              <a:rPr lang="en-US" sz="1800" b="1" dirty="0" err="1" smtClean="0">
                <a:solidFill>
                  <a:schemeClr val="bg1"/>
                </a:solidFill>
              </a:rPr>
              <a:t>const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bg1"/>
                </a:solidFill>
              </a:rPr>
              <a:t>ʋ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ветра на высоте  30,5  м — 5,3м/с</a:t>
            </a:r>
          </a:p>
          <a:p>
            <a:endParaRPr lang="ru-RU" sz="1800" b="1" dirty="0"/>
          </a:p>
        </p:txBody>
      </p:sp>
      <p:sp>
        <p:nvSpPr>
          <p:cNvPr id="5" name="Овал 4"/>
          <p:cNvSpPr/>
          <p:nvPr/>
        </p:nvSpPr>
        <p:spPr>
          <a:xfrm>
            <a:off x="2122867" y="2960035"/>
            <a:ext cx="45719" cy="720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2.iconfinder.com/data/icons/gpsmapicons/green/gpsmapicons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42" y="1531172"/>
            <a:ext cx="711248" cy="7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43" y="252206"/>
            <a:ext cx="4113325" cy="656514"/>
          </a:xfrm>
        </p:spPr>
        <p:txBody>
          <a:bodyPr>
            <a:normAutofit/>
          </a:bodyPr>
          <a:lstStyle/>
          <a:p>
            <a:r>
              <a:rPr lang="ru-RU" b="1" dirty="0">
                <a:cs typeface="Times New Roman" pitchFamily="18" charset="0"/>
              </a:rPr>
              <a:t>Методы решения</a:t>
            </a:r>
          </a:p>
        </p:txBody>
      </p:sp>
      <p:pic>
        <p:nvPicPr>
          <p:cNvPr id="6" name="Picture 2" descr="C:\Users\User\Desktop\Ge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9" b="89943" l="9916" r="89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5" r="17996" b="17734"/>
          <a:stretch/>
        </p:blipFill>
        <p:spPr bwMode="auto">
          <a:xfrm>
            <a:off x="3920551" y="1988840"/>
            <a:ext cx="5306659" cy="466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sv4.vk.me/c810524/u14812545/docs/3f26284bca3d/FLU1.png?extra=QwKJGVgCvwiAZfmEKHZD8dmV75Y4UGPz8nnhALwcQ3tI88CZFfEKZq1hO6RUOLRn1XdsoHoUfB6uFBjrWE34U50yuMRqD4aNMr1EQbEa7XeUJN4Rcs33U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2" t="80598" b="6640"/>
          <a:stretch/>
        </p:blipFill>
        <p:spPr bwMode="auto">
          <a:xfrm>
            <a:off x="3317694" y="5965205"/>
            <a:ext cx="924868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25" b="75879" l="28125" r="95781"/>
                    </a14:imgEffect>
                  </a14:imgLayer>
                </a14:imgProps>
              </a:ext>
            </a:extLst>
          </a:blip>
          <a:srcRect l="23772" t="11707" b="20878"/>
          <a:stretch/>
        </p:blipFill>
        <p:spPr bwMode="auto">
          <a:xfrm flipH="1">
            <a:off x="264534" y="5054022"/>
            <a:ext cx="1867421" cy="13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l="22713" t="12272" b="18090"/>
          <a:stretch/>
        </p:blipFill>
        <p:spPr bwMode="auto">
          <a:xfrm flipH="1">
            <a:off x="330827" y="1815472"/>
            <a:ext cx="1801127" cy="129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l="23827" t="12459" b="19249"/>
          <a:stretch/>
        </p:blipFill>
        <p:spPr bwMode="auto">
          <a:xfrm flipH="1">
            <a:off x="308168" y="3430678"/>
            <a:ext cx="1823786" cy="130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131954" y="1815471"/>
            <a:ext cx="4384262" cy="29232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/>
              <a:t> </a:t>
            </a:r>
            <a:r>
              <a:rPr lang="ru-RU" sz="1800" b="1" dirty="0" smtClean="0">
                <a:solidFill>
                  <a:schemeClr val="tx2"/>
                </a:solidFill>
              </a:rPr>
              <a:t>Модель </a:t>
            </a:r>
            <a:r>
              <a:rPr lang="ru-RU" sz="1800" b="1" dirty="0">
                <a:solidFill>
                  <a:schemeClr val="tx2"/>
                </a:solidFill>
              </a:rPr>
              <a:t>включает в себя уравнения: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2"/>
                </a:solidFill>
              </a:rPr>
              <a:t>Модель турбулентности </a:t>
            </a:r>
            <a:r>
              <a:rPr lang="en-US" sz="1800" dirty="0">
                <a:solidFill>
                  <a:schemeClr val="tx2"/>
                </a:solidFill>
              </a:rPr>
              <a:t>k-epsilon </a:t>
            </a:r>
            <a:r>
              <a:rPr lang="ru-RU" sz="1800" dirty="0">
                <a:solidFill>
                  <a:schemeClr val="tx2"/>
                </a:solidFill>
              </a:rPr>
              <a:t>(</a:t>
            </a:r>
            <a:r>
              <a:rPr lang="en-US" sz="1800" dirty="0">
                <a:solidFill>
                  <a:schemeClr val="tx2"/>
                </a:solidFill>
              </a:rPr>
              <a:t>Viscous </a:t>
            </a:r>
            <a:r>
              <a:rPr lang="en-US" sz="1800" dirty="0" smtClean="0">
                <a:solidFill>
                  <a:schemeClr val="tx2"/>
                </a:solidFill>
              </a:rPr>
              <a:t>model</a:t>
            </a:r>
            <a:r>
              <a:rPr lang="ru-RU" sz="1800" dirty="0" smtClean="0">
                <a:solidFill>
                  <a:schemeClr val="tx2"/>
                </a:solidFill>
              </a:rPr>
              <a:t>)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2"/>
                </a:solidFill>
              </a:rPr>
              <a:t>Энергии (</a:t>
            </a:r>
            <a:r>
              <a:rPr lang="en-US" sz="1800" dirty="0">
                <a:solidFill>
                  <a:schemeClr val="tx2"/>
                </a:solidFill>
              </a:rPr>
              <a:t>Energy Equation</a:t>
            </a:r>
            <a:r>
              <a:rPr lang="ru-RU" sz="1800" dirty="0">
                <a:solidFill>
                  <a:schemeClr val="tx2"/>
                </a:solidFill>
              </a:rPr>
              <a:t>)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2"/>
                </a:solidFill>
              </a:rPr>
              <a:t>Переноса для химических компонентов (</a:t>
            </a:r>
            <a:r>
              <a:rPr lang="en-US" sz="1800" dirty="0">
                <a:solidFill>
                  <a:schemeClr val="tx2"/>
                </a:solidFill>
              </a:rPr>
              <a:t>Species Transport </a:t>
            </a:r>
            <a:r>
              <a:rPr lang="ru-RU" sz="1800" dirty="0">
                <a:solidFill>
                  <a:schemeClr val="tx2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2"/>
                </a:solidFill>
              </a:rPr>
              <a:t>Импульса </a:t>
            </a:r>
            <a:r>
              <a:rPr lang="ru-RU" sz="1800" dirty="0">
                <a:solidFill>
                  <a:schemeClr val="tx2"/>
                </a:solidFill>
              </a:rPr>
              <a:t>и </a:t>
            </a:r>
            <a:r>
              <a:rPr lang="ru-RU" sz="1800" dirty="0" smtClean="0">
                <a:solidFill>
                  <a:schemeClr val="tx2"/>
                </a:solidFill>
              </a:rPr>
              <a:t>массы</a:t>
            </a:r>
            <a:endParaRPr lang="ru-RU" sz="1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51147" y="990126"/>
            <a:ext cx="7982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</a:t>
            </a:r>
            <a:r>
              <a:rPr lang="ru-RU" b="1" dirty="0">
                <a:solidFill>
                  <a:schemeClr val="tx2"/>
                </a:solidFill>
              </a:rPr>
              <a:t> моделируемого воздушного пространства 800м,  </a:t>
            </a:r>
            <a:r>
              <a:rPr lang="en-US" b="1" dirty="0">
                <a:solidFill>
                  <a:schemeClr val="tx2"/>
                </a:solidFill>
              </a:rPr>
              <a:t>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1000м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Число сеточных </a:t>
            </a:r>
            <a:r>
              <a:rPr lang="ru-RU" b="1" dirty="0">
                <a:solidFill>
                  <a:schemeClr val="tx2"/>
                </a:solidFill>
              </a:rPr>
              <a:t>элементов </a:t>
            </a:r>
            <a:r>
              <a:rPr lang="en-US" b="1" dirty="0" smtClean="0">
                <a:solidFill>
                  <a:schemeClr val="tx2"/>
                </a:solidFill>
              </a:rPr>
              <a:t>- </a:t>
            </a:r>
            <a:r>
              <a:rPr lang="ru-RU" b="1" dirty="0" smtClean="0">
                <a:solidFill>
                  <a:schemeClr val="tx2"/>
                </a:solidFill>
              </a:rPr>
              <a:t>7 </a:t>
            </a:r>
            <a:r>
              <a:rPr lang="ru-RU" b="1" dirty="0">
                <a:solidFill>
                  <a:schemeClr val="tx2"/>
                </a:solidFill>
              </a:rPr>
              <a:t>747 </a:t>
            </a:r>
            <a:r>
              <a:rPr lang="ru-RU" b="1" dirty="0" smtClean="0">
                <a:solidFill>
                  <a:schemeClr val="tx2"/>
                </a:solidFill>
              </a:rPr>
              <a:t>760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56847"/>
              </p:ext>
            </p:extLst>
          </p:nvPr>
        </p:nvGraphicFramePr>
        <p:xfrm>
          <a:off x="395536" y="1268760"/>
          <a:ext cx="8208912" cy="4617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7"/>
                <a:gridCol w="6567457"/>
                <a:gridCol w="1137398"/>
              </a:tblGrid>
              <a:tr h="446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</a:rPr>
                        <a:t>Наименование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</a:rPr>
                        <a:t> ЗВ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 опасности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</a:tr>
              <a:tr h="21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Кислород О2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5582" marR="25582" marT="0" marB="0" anchor="ctr"/>
                </a:tc>
              </a:tr>
              <a:tr h="21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Водород,Н2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5582" marR="25582" marT="0" marB="0" anchor="ctr"/>
                </a:tc>
              </a:tr>
              <a:tr h="23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Углекислый газ,СО2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5582" marR="25582" marT="0" marB="0" anchor="ctr"/>
                </a:tc>
              </a:tr>
              <a:tr h="21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Аммиак, NH3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5582" marR="25582" marT="0" marB="0" anchor="ctr"/>
                </a:tc>
              </a:tr>
              <a:tr h="266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Азота (II) оксид NO2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5582" marR="25582" marT="0" marB="0" anchor="ctr"/>
                </a:tc>
              </a:tr>
              <a:tr h="224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Окись углерода СО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582" marR="25582" marT="0" marB="0" anchor="ctr"/>
                </a:tc>
              </a:tr>
              <a:tr h="283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Серы диоксид SO2, 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5582" marR="25582" marT="0" marB="0" anchor="ctr"/>
                </a:tc>
              </a:tr>
              <a:tr h="21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Сероводород H2S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582" marR="25582" marT="0" marB="0" anchor="ctr"/>
                </a:tc>
              </a:tr>
              <a:tr h="21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Метан , CH4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5582" marR="25582" marT="0" marB="0" anchor="ctr"/>
                </a:tc>
              </a:tr>
              <a:tr h="280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Диметилбензол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(ксилол), C6H4(CH3)2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5582" marR="25582" marT="0" marB="0" anchor="ctr"/>
                </a:tc>
              </a:tr>
              <a:tr h="29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Толуол (Метилбензол), C7H8 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5582" marR="25582" marT="0" marB="0" anchor="ctr"/>
                </a:tc>
              </a:tr>
              <a:tr h="260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Этилбензол, C8H10 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5582" marR="25582" marT="0" marB="0" anchor="ctr"/>
                </a:tc>
              </a:tr>
              <a:tr h="305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Бенз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/а/</a:t>
                      </a:r>
                      <a:r>
                        <a:rPr lang="ru-RU" sz="1400" b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пирен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(3,4-Бензпирен) С20Н12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5582" marR="25582" marT="0" marB="0" anchor="ctr"/>
                </a:tc>
              </a:tr>
              <a:tr h="210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Формальдегид, CH20 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5582" marR="25582" marT="0" marB="0" anchor="ctr"/>
                </a:tc>
              </a:tr>
              <a:tr h="305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Диоксид кремния (кварц), SiO2 </a:t>
                      </a: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5582" marR="25582" marT="0" marB="0" anchor="ctr"/>
                </a:tc>
              </a:tr>
              <a:tr h="440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Алканы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С12-С19 (Углеводороды предельные С12-С19)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4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582" marR="25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5582" marR="25582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68431"/>
            <a:ext cx="7449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+mj-lt"/>
                <a:ea typeface="+mj-ea"/>
                <a:cs typeface="Times New Roman" pitchFamily="18" charset="0"/>
              </a:rPr>
              <a:t>Моделируемый состав дымовых газов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91745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Дополнительно на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входе в расчетную область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был задан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чистый воздух, который включает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N2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O2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и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H2O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96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46" y="538089"/>
            <a:ext cx="4361423" cy="720080"/>
          </a:xfrm>
        </p:spPr>
        <p:txBody>
          <a:bodyPr>
            <a:noAutofit/>
          </a:bodyPr>
          <a:lstStyle/>
          <a:p>
            <a:r>
              <a:rPr lang="ru-RU" b="1" dirty="0">
                <a:cs typeface="Times New Roman" pitchFamily="18" charset="0"/>
              </a:rPr>
              <a:t>Линии </a:t>
            </a:r>
            <a:r>
              <a:rPr lang="ru-RU" b="1" dirty="0" smtClean="0">
                <a:cs typeface="Times New Roman" pitchFamily="18" charset="0"/>
              </a:rPr>
              <a:t>тока</a:t>
            </a:r>
            <a:endParaRPr lang="ru-RU" b="1" dirty="0">
              <a:cs typeface="Times New Roman" pitchFamily="18" charset="0"/>
            </a:endParaRPr>
          </a:p>
        </p:txBody>
      </p:sp>
      <p:pic>
        <p:nvPicPr>
          <p:cNvPr id="2050" name="Picture 2" descr="https://psv4.vk.me/c812331/u14812545/docs/d4cb846741c7/FLU2.png?extra=X40qjNEtLplPgdyIWtTjHeXHBytORQHY_MayiNBD2MC9YuCYDdcGBCoXc279FGixHpujEZRv0mYaxKymWMg57UIkz_fBDc5Q8JX2pu-eNxdqqzC-hxIB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9537"/>
            <a:ext cx="6120680" cy="50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46" y="538089"/>
            <a:ext cx="4361423" cy="720080"/>
          </a:xfrm>
        </p:spPr>
        <p:txBody>
          <a:bodyPr>
            <a:noAutofit/>
          </a:bodyPr>
          <a:lstStyle/>
          <a:p>
            <a:r>
              <a:rPr lang="ru-RU" b="1" dirty="0">
                <a:cs typeface="Times New Roman" pitchFamily="18" charset="0"/>
              </a:rPr>
              <a:t>Линии </a:t>
            </a:r>
            <a:r>
              <a:rPr lang="ru-RU" b="1" dirty="0" smtClean="0">
                <a:cs typeface="Times New Roman" pitchFamily="18" charset="0"/>
              </a:rPr>
              <a:t>тока</a:t>
            </a:r>
            <a:endParaRPr lang="ru-RU" b="1" dirty="0">
              <a:cs typeface="Times New Roman" pitchFamily="18" charset="0"/>
            </a:endParaRPr>
          </a:p>
        </p:txBody>
      </p:sp>
      <p:pic>
        <p:nvPicPr>
          <p:cNvPr id="2052" name="Picture 4" descr="https://psv4.vk.me/c812623/u14812545/docs/ab5a26f29a9c/FLU3.png?extra=JoY24Nb9skLCHKvjXXovHCvZEFob-kcLcstLL6lBcLJxTRNqCYeIUjjxbuer_LCowNOCWaCbnl5_aiXNgiqluIxTln1ih28pfeE9Ig_bR8Gg60yVpEFCl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0" y="1258169"/>
            <a:ext cx="6197821" cy="516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5220072" y="4941168"/>
            <a:ext cx="144016" cy="144016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199923" y="3694737"/>
            <a:ext cx="144016" cy="144016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92080" y="3766745"/>
            <a:ext cx="0" cy="1246431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357328" y="4571836"/>
            <a:ext cx="1254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h=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260 м</a:t>
            </a:r>
          </a:p>
        </p:txBody>
      </p:sp>
    </p:spTree>
    <p:extLst>
      <p:ext uri="{BB962C8B-B14F-4D97-AF65-F5344CB8AC3E}">
        <p14:creationId xmlns:p14="http://schemas.microsoft.com/office/powerpoint/2010/main" val="4818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4" y="233352"/>
            <a:ext cx="7911754" cy="1320800"/>
          </a:xfrm>
        </p:spPr>
        <p:txBody>
          <a:bodyPr>
            <a:noAutofit/>
          </a:bodyPr>
          <a:lstStyle/>
          <a:p>
            <a:r>
              <a:rPr lang="ru-RU" b="1" dirty="0">
                <a:cs typeface="Times New Roman" pitchFamily="18" charset="0"/>
              </a:rPr>
              <a:t>Температура прогревания  потока дымовыми газами</a:t>
            </a:r>
          </a:p>
        </p:txBody>
      </p:sp>
      <p:pic>
        <p:nvPicPr>
          <p:cNvPr id="8" name="Picture 6" descr="https://pp.vk.me/c636027/v636027545/3d447/dHTvJDpMB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12506" r="73042" b="18636"/>
          <a:stretch/>
        </p:blipFill>
        <p:spPr bwMode="auto">
          <a:xfrm>
            <a:off x="402483" y="1384743"/>
            <a:ext cx="811890" cy="27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p.vk.me/c636027/v636027545/3d450/WaUmitEbmQ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t="51345" r="24614" b="29877"/>
          <a:stretch/>
        </p:blipFill>
        <p:spPr bwMode="auto">
          <a:xfrm>
            <a:off x="1499581" y="4582311"/>
            <a:ext cx="6030767" cy="21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pp.vk.me/c636027/v636027545/3d459/kr0XbnwNUq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12674" r="70244" b="18864"/>
          <a:stretch/>
        </p:blipFill>
        <p:spPr bwMode="auto">
          <a:xfrm>
            <a:off x="417883" y="4209237"/>
            <a:ext cx="765299" cy="25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5331" y="1412527"/>
            <a:ext cx="4637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Температурный диапазон от 15 до 80 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16606" y="4175910"/>
            <a:ext cx="4841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Температурный диапазон от  20 до 350 С</a:t>
            </a:r>
          </a:p>
        </p:txBody>
      </p:sp>
      <p:pic>
        <p:nvPicPr>
          <p:cNvPr id="5132" name="Picture 12" descr="https://pp.vk.me/c636027/v636027545/3d43e/6P7NSCyz42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7" t="43924" r="14544" b="34357"/>
          <a:stretch/>
        </p:blipFill>
        <p:spPr bwMode="auto">
          <a:xfrm>
            <a:off x="1499583" y="1774273"/>
            <a:ext cx="6030765" cy="24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8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3836</TotalTime>
  <Words>1186</Words>
  <Application>Microsoft Office PowerPoint</Application>
  <PresentationFormat>Экран (4:3)</PresentationFormat>
  <Paragraphs>236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Актуальность задачи</vt:lpstr>
      <vt:lpstr>Задачи и методы </vt:lpstr>
      <vt:lpstr>Постановка задачи</vt:lpstr>
      <vt:lpstr>Методы решения</vt:lpstr>
      <vt:lpstr>Презентация PowerPoint</vt:lpstr>
      <vt:lpstr>Линии тока</vt:lpstr>
      <vt:lpstr>Линии тока</vt:lpstr>
      <vt:lpstr>Температура прогревания  потока дымовыми газами</vt:lpstr>
      <vt:lpstr>Массовая концентрация компонентов I класса опасности</vt:lpstr>
      <vt:lpstr>Презентация PowerPoint</vt:lpstr>
      <vt:lpstr>Массовая концентрация компонентов II класса опасности</vt:lpstr>
      <vt:lpstr>Презентация PowerPoint</vt:lpstr>
      <vt:lpstr>Презентация PowerPoint</vt:lpstr>
      <vt:lpstr>Результаты анализа массовой концентрации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переноса и рассеивания ЗВ с полигонов депонирования ТКО  на примере МУП «Гуссинобродский» САХ г. Новосибирска</dc:title>
  <dc:creator>Анна Ляпунова</dc:creator>
  <cp:lastModifiedBy>DVK</cp:lastModifiedBy>
  <cp:revision>251</cp:revision>
  <dcterms:created xsi:type="dcterms:W3CDTF">2016-10-17T04:23:22Z</dcterms:created>
  <dcterms:modified xsi:type="dcterms:W3CDTF">2017-12-18T12:48:23Z</dcterms:modified>
</cp:coreProperties>
</file>